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72" r:id="rId10"/>
    <p:sldId id="263" r:id="rId11"/>
    <p:sldId id="264" r:id="rId12"/>
    <p:sldId id="266" r:id="rId13"/>
    <p:sldId id="267" r:id="rId14"/>
    <p:sldId id="268" r:id="rId15"/>
    <p:sldId id="279" r:id="rId16"/>
    <p:sldId id="280" r:id="rId17"/>
    <p:sldId id="269" r:id="rId18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Project Title:</a:t>
            </a:r>
            <a:br>
              <a:rPr lang="en-US"/>
            </a:br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Automated Art Generation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364105" y="4515485"/>
            <a:ext cx="74644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Group member (1)                                    </a:t>
            </a:r>
            <a:r>
              <a:rPr lang="en-US" b="1"/>
              <a:t>ALOK RAJ GUPTA</a:t>
            </a:r>
            <a:r>
              <a:rPr lang="en-US"/>
              <a:t>           1503210024 </a:t>
            </a:r>
            <a:endParaRPr lang="en-US"/>
          </a:p>
          <a:p>
            <a:r>
              <a:rPr lang="en-US"/>
              <a:t>Group member (2)                                    </a:t>
            </a:r>
            <a:r>
              <a:rPr lang="en-US" b="1"/>
              <a:t>ABHAY PRATAP SINGH</a:t>
            </a:r>
            <a:r>
              <a:rPr lang="en-US"/>
              <a:t>  1503210001 </a:t>
            </a:r>
            <a:endParaRPr lang="en-US"/>
          </a:p>
          <a:p>
            <a:r>
              <a:rPr lang="en-US"/>
              <a:t>Group member (3)                                    </a:t>
            </a:r>
            <a:r>
              <a:rPr lang="en-US" b="1"/>
              <a:t>KAPIL VERMA</a:t>
            </a:r>
            <a:r>
              <a:rPr lang="en-US"/>
              <a:t>                 1503221028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580005" y="5778500"/>
            <a:ext cx="7031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Project Guide:                                      </a:t>
            </a:r>
            <a:r>
              <a:rPr lang="en-US" b="1"/>
              <a:t>    </a:t>
            </a:r>
            <a:r>
              <a:rPr lang="en-US" b="1" i="1"/>
              <a:t>Prof. Hari OmUpadhyay</a:t>
            </a:r>
            <a:r>
              <a:rPr lang="en-US" b="1"/>
              <a:t> </a:t>
            </a:r>
            <a:r>
              <a:rPr lang="en-US"/>
              <a:t>          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Screenshot (29)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929640" y="365125"/>
            <a:ext cx="10332085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Software and Hardware requirements :</a:t>
            </a:r>
            <a:endParaRPr 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● Programming Languag:  </a:t>
            </a:r>
            <a:r>
              <a:rPr lang="en-US" sz="2400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3.0</a:t>
            </a:r>
            <a:endParaRPr lang="en-US" sz="24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● Frameworks:</a:t>
            </a:r>
            <a:r>
              <a:rPr lang="en-US" sz="24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en-US" sz="2400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Tensorflow ,</a:t>
            </a:r>
            <a:r>
              <a:rPr lang="en-US" sz="2400" i="1" u="sng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Keras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● Plateform:   </a:t>
            </a:r>
            <a:r>
              <a:rPr lang="en-US" sz="2400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Colab</a:t>
            </a:r>
            <a:r>
              <a:rPr lang="en-US" sz="2400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828800" lvl="4" indent="0">
              <a:buNone/>
            </a:pPr>
            <a:r>
              <a:rPr lang="en-US" sz="162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GPU: 1xTesla K80 , compute 3.7, having 2496 CUDA cores , 12GB GDDR5 VRAM</a:t>
            </a:r>
            <a:endParaRPr lang="en-US" sz="162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828800" lvl="4" indent="0">
              <a:buNone/>
            </a:pPr>
            <a:endParaRPr lang="en-US" sz="162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828800" lvl="4" indent="0">
              <a:buNone/>
            </a:pPr>
            <a:r>
              <a:rPr lang="en-US" sz="162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CPU: 1xsingle core hyper threaded Xeon Processors @2.3Ghz i.e(1 core, 2 threads)</a:t>
            </a:r>
            <a:endParaRPr lang="en-US" sz="162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828800" lvl="4" indent="0">
              <a:buNone/>
            </a:pPr>
            <a:endParaRPr lang="en-US" sz="162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828800" lvl="4" indent="0">
              <a:buNone/>
            </a:pPr>
            <a:r>
              <a:rPr lang="en-US" sz="162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RAM: ~12.6 GB Available</a:t>
            </a:r>
            <a:endParaRPr lang="en-US" sz="162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828800" lvl="4" indent="0">
              <a:buNone/>
            </a:pPr>
            <a:endParaRPr lang="en-US" sz="162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828800" lvl="4" indent="0">
              <a:buNone/>
            </a:pPr>
            <a:r>
              <a:rPr lang="en-US" sz="162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Disk: ~33 GB Available </a:t>
            </a:r>
            <a:endParaRPr lang="en-US" sz="162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>
            <a:normAutofit lnSpcReduction="20000"/>
          </a:bodyPr>
          <a:p>
            <a:pPr marL="0" indent="0">
              <a:buNone/>
            </a:pPr>
            <a:endParaRPr 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Related Previous work :</a:t>
            </a:r>
            <a:endParaRPr 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the August of 2015, a paper came out titled </a:t>
            </a:r>
            <a:r>
              <a:rPr lang="en-US" sz="160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en-US" sz="1600" u="sng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Neural Algorithm of Artistic Style</a:t>
            </a:r>
            <a:r>
              <a:rPr lang="en-US" sz="160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</a:t>
            </a:r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by Leon A.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Gatys, Alexander S. Ecker, and Matthias Bethge. And also few more papers published to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increase the scope of the above paper.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● </a:t>
            </a:r>
            <a:r>
              <a:rPr lang="en-US" sz="1600" u="sng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Artistic style transfer for videos</a:t>
            </a:r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by Manuel Ruder, Alexey Dosovitskiy, Thomas Brox.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● </a:t>
            </a:r>
            <a:r>
              <a:rPr lang="en-US" sz="1600" u="sng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Preserving Color in Neural Artistic Style Transfer</a:t>
            </a:r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by Leon A. Gatys, Matthias Bethge,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Aaron Hertzmann, Eli Shechtman.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ontent Placeholder 1"/>
          <p:cNvSpPr/>
          <p:nvPr>
            <p:ph sz="half" idx="1"/>
          </p:nvPr>
        </p:nvSpPr>
        <p:spPr>
          <a:xfrm>
            <a:off x="813435" y="591185"/>
            <a:ext cx="5181600" cy="4351338"/>
          </a:xfrm>
        </p:spPr>
        <p:txBody>
          <a:bodyPr/>
          <a:p>
            <a:r>
              <a:rPr lang="en-US"/>
              <a:t>Implemention Details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800" i="1"/>
              <a:t>Content Loss:</a:t>
            </a:r>
            <a:endParaRPr lang="en-US" sz="1800" i="1"/>
          </a:p>
          <a:p>
            <a:pPr marL="0" indent="0">
              <a:buNone/>
            </a:pPr>
            <a:endParaRPr lang="en-US" sz="1800" i="1"/>
          </a:p>
        </p:txBody>
      </p:sp>
      <p:pic>
        <p:nvPicPr>
          <p:cNvPr id="4" name="Content Placeholder 3" descr="Capturerdfy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750820" y="1428115"/>
            <a:ext cx="6372860" cy="8928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09320" y="301942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/>
          </a:p>
          <a:p>
            <a:r>
              <a:rPr lang="en-US"/>
              <a:t>Style Loss:</a:t>
            </a:r>
            <a:endParaRPr lang="en-US"/>
          </a:p>
        </p:txBody>
      </p:sp>
      <p:pic>
        <p:nvPicPr>
          <p:cNvPr id="8" name="Picture 7" descr="sdt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890" y="3019425"/>
            <a:ext cx="8107045" cy="28771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Apply style transfer :</a:t>
            </a:r>
            <a:endParaRPr lang="en-US"/>
          </a:p>
        </p:txBody>
      </p:sp>
      <p:pic>
        <p:nvPicPr>
          <p:cNvPr id="5" name="Content Placeholder 4" descr="fgikj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04970" y="1042035"/>
            <a:ext cx="6428740" cy="4044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Results: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5190" y="1825625"/>
            <a:ext cx="5086350" cy="4351655"/>
          </a:xfrm>
          <a:prstGeom prst="rect">
            <a:avLst/>
          </a:prstGeom>
        </p:spPr>
      </p:pic>
      <p:pic>
        <p:nvPicPr>
          <p:cNvPr id="6" name="Content Placeholder 5" descr="68747470733a2f2f64726976652e676f6f676c652e636f6d2f75633f69643d3169664935596334776366426641613874425a5a513438376b557a522d4a6e314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44040"/>
            <a:ext cx="5181600" cy="4314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References:</a:t>
            </a:r>
            <a:endParaRPr 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49605" y="1691005"/>
            <a:ext cx="10892790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i="1"/>
              <a:t>● A photograph of the Tubingen in Germany in a variety of styles.</a:t>
            </a:r>
            <a:endParaRPr lang="en-US" sz="2000" i="1"/>
          </a:p>
          <a:p>
            <a:r>
              <a:rPr lang="en-US" sz="2000" i="1"/>
              <a:t>● </a:t>
            </a:r>
            <a:r>
              <a:rPr lang="en-US" sz="2000" b="1" i="1"/>
              <a:t>Image Style Transfer Using Convolutional Neural Networks</a:t>
            </a:r>
            <a:r>
              <a:rPr lang="en-US" sz="2000" i="1"/>
              <a:t> by Leon A. Gatys, Alexander S. Ecker, Matthias Bethge.</a:t>
            </a:r>
            <a:endParaRPr lang="en-US" sz="2000" i="1"/>
          </a:p>
          <a:p>
            <a:r>
              <a:rPr lang="en-US" sz="2000" i="1"/>
              <a:t>● </a:t>
            </a:r>
            <a:r>
              <a:rPr lang="en-US" sz="2000" b="1" i="1"/>
              <a:t>Artistic style transfer for video</a:t>
            </a:r>
            <a:r>
              <a:rPr lang="en-US" sz="2000" i="1"/>
              <a:t>s by Manuel Ruder, Alexey Dosovitskiy, Thomas Brox</a:t>
            </a:r>
            <a:endParaRPr lang="en-US" sz="2000" i="1"/>
          </a:p>
          <a:p>
            <a:r>
              <a:rPr lang="en-US" sz="2000" i="1"/>
              <a:t>● </a:t>
            </a:r>
            <a:r>
              <a:rPr lang="en-US" sz="2000" b="1" i="1"/>
              <a:t>Preserving Color in Neural Artistic Style Transfer</a:t>
            </a:r>
            <a:r>
              <a:rPr lang="en-US" sz="2000" i="1"/>
              <a:t> by Leon A. Gatys, Matthias Bethge, Aaron Hertzmann,    Eli Shechtman</a:t>
            </a:r>
            <a:endParaRPr lang="en-US" sz="2000" i="1"/>
          </a:p>
          <a:p>
            <a:r>
              <a:rPr lang="en-US" sz="2000" i="1"/>
              <a:t>● The Stanford course on Convolutional Neural Networks (Stanford CS231n course)</a:t>
            </a:r>
            <a:endParaRPr lang="en-US" sz="2000" i="1"/>
          </a:p>
          <a:p>
            <a:r>
              <a:rPr lang="en-US" sz="2000" i="1"/>
              <a:t>● TensorFlow Website: MNIST digit classification tutorial for beginners and for experts, Deep CNNs, playground</a:t>
            </a:r>
            <a:endParaRPr lang="en-US" sz="2000" i="1"/>
          </a:p>
          <a:p>
            <a:r>
              <a:rPr lang="en-US" sz="2000" i="1"/>
              <a:t>● Keras as a simplified interface to TensorFlow.</a:t>
            </a:r>
            <a:endParaRPr lang="en-US" sz="2000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Introduction:</a:t>
            </a:r>
            <a:endParaRPr 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4265"/>
            <a:ext cx="10515600" cy="3207385"/>
          </a:xfrm>
        </p:spPr>
        <p:txBody>
          <a:bodyPr/>
          <a:p>
            <a:r>
              <a:rPr lang="en-US" i="1"/>
              <a:t>In fine art, especially painting, humans have mastered the skill to create unique visual experiences.</a:t>
            </a:r>
            <a:endParaRPr lang="en-US" i="1"/>
          </a:p>
          <a:p>
            <a:endParaRPr lang="en-US"/>
          </a:p>
          <a:p>
            <a:endParaRPr lang="en-US"/>
          </a:p>
          <a:p>
            <a:r>
              <a:rPr lang="en-US" i="1"/>
              <a:t>But far the algorithmic basis of this process is unknown and there exists no artificial system with similar capabilities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 :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We want to create an artificial system based on a Deep Neural Network that creates artistic images of high perceptual quality. 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system uses neural representations to separate and recombine    content and style of arbitrary images, providing a neural algorithm for the creation of artistic images.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85750" y="605790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sz="20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Here </a:t>
            </a:r>
            <a:r>
              <a:rPr lang="en-US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a Example :</a:t>
            </a:r>
            <a:endParaRPr lang="en-US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Content Placeholder 8" descr="leo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844040"/>
            <a:ext cx="5181600" cy="4314190"/>
          </a:xfrm>
          <a:prstGeom prst="rect">
            <a:avLst/>
          </a:prstGeom>
        </p:spPr>
      </p:pic>
      <p:pic>
        <p:nvPicPr>
          <p:cNvPr id="12" name="Content Placeholder 11" descr="messi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8880" y="1825625"/>
            <a:ext cx="49676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Proposed Method :</a:t>
            </a:r>
            <a:endParaRPr 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Content Placeholder 4" descr="Screenshot (22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2295" y="1268730"/>
            <a:ext cx="1108329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Capturedf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730250" y="451485"/>
            <a:ext cx="9423400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Capturehfg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69595" y="405765"/>
            <a:ext cx="10220960" cy="4349750"/>
          </a:xfrm>
          <a:prstGeom prst="rect">
            <a:avLst/>
          </a:prstGeom>
        </p:spPr>
      </p:pic>
      <p:pic>
        <p:nvPicPr>
          <p:cNvPr id="2" name="Content Placeholder 1" descr="Captureer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02890" y="5263515"/>
            <a:ext cx="5181600" cy="797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Screenshot (30)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929640" y="365125"/>
            <a:ext cx="10332085" cy="58121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Screenshot (28)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929640" y="374650"/>
            <a:ext cx="10332085" cy="6070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2464</Words>
  <Application>WPS Presentation</Application>
  <PresentationFormat>Widescreen</PresentationFormat>
  <Paragraphs>72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Project Title: Automated Art Generation</vt:lpstr>
      <vt:lpstr>Problem Introduction:</vt:lpstr>
      <vt:lpstr>Motivation :</vt:lpstr>
      <vt:lpstr>PowerPoint 演示文稿</vt:lpstr>
      <vt:lpstr>Proposed Method 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Automated Art Generation</dc:title>
  <dc:creator>ALOK RAJ GUPTA</dc:creator>
  <cp:lastModifiedBy>ALOK RAJ GUPTA</cp:lastModifiedBy>
  <cp:revision>4</cp:revision>
  <dcterms:created xsi:type="dcterms:W3CDTF">2018-10-04T16:32:00Z</dcterms:created>
  <dcterms:modified xsi:type="dcterms:W3CDTF">2018-11-21T20:12:20Z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